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86800" cy="15201900"/>
  <p:notesSz cx="6799263" cy="9929813"/>
  <p:defaultTextStyle>
    <a:defPPr>
      <a:defRPr lang="de-CH"/>
    </a:defPPr>
    <a:lvl1pPr algn="l" rtl="0" eaLnBrk="0" fontAlgn="base" hangingPunct="0">
      <a:spcBef>
        <a:spcPct val="0"/>
      </a:spcBef>
      <a:spcAft>
        <a:spcPct val="0"/>
      </a:spcAft>
      <a:defRPr sz="10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2073275" indent="-1616075" algn="l" rtl="0" eaLnBrk="0" fontAlgn="base" hangingPunct="0">
      <a:spcBef>
        <a:spcPct val="0"/>
      </a:spcBef>
      <a:spcAft>
        <a:spcPct val="0"/>
      </a:spcAft>
      <a:defRPr sz="10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4146550" indent="-3232150" algn="l" rtl="0" eaLnBrk="0" fontAlgn="base" hangingPunct="0">
      <a:spcBef>
        <a:spcPct val="0"/>
      </a:spcBef>
      <a:spcAft>
        <a:spcPct val="0"/>
      </a:spcAft>
      <a:defRPr sz="10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6221413" indent="-4849813" algn="l" rtl="0" eaLnBrk="0" fontAlgn="base" hangingPunct="0">
      <a:spcBef>
        <a:spcPct val="0"/>
      </a:spcBef>
      <a:spcAft>
        <a:spcPct val="0"/>
      </a:spcAft>
      <a:defRPr sz="10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8294688" indent="-6465888" algn="l" rtl="0" eaLnBrk="0" fontAlgn="base" hangingPunct="0">
      <a:spcBef>
        <a:spcPct val="0"/>
      </a:spcBef>
      <a:spcAft>
        <a:spcPct val="0"/>
      </a:spcAft>
      <a:defRPr sz="10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0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0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0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0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89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E1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48" autoAdjust="0"/>
    <p:restoredTop sz="89952" autoAdjust="0"/>
  </p:normalViewPr>
  <p:slideViewPr>
    <p:cSldViewPr>
      <p:cViewPr varScale="1">
        <p:scale>
          <a:sx n="44" d="100"/>
          <a:sy n="44" d="100"/>
        </p:scale>
        <p:origin x="1668" y="54"/>
      </p:cViewPr>
      <p:guideLst>
        <p:guide orient="horz" pos="4789"/>
        <p:guide pos="67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78FBF1C4-EA54-A4AC-420B-862A4944060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152" tIns="46076" rIns="92152" bIns="4607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D5AEAE4F-9F3D-E0BB-E460-528859C1EE0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450" y="0"/>
            <a:ext cx="2944813" cy="498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152" tIns="46076" rIns="92152" bIns="4607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302B5B0A-1956-F313-305A-D6E5F463C4B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4813" cy="498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152" tIns="46076" rIns="92152" bIns="4607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D01CEB5B-19DE-06F1-B801-B4145F3C20D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450" y="9431338"/>
            <a:ext cx="2944813" cy="498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152" tIns="46076" rIns="92152" bIns="4607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8CF3889-B676-439B-BC02-9F8B0E8E4FE9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9D889B86-4279-3876-3193-8F735F909F5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152" tIns="46076" rIns="92152" bIns="4607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477D2E45-C60D-7B02-D6F8-248E41BA84C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8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152" tIns="46076" rIns="92152" bIns="4607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DDCE5712-C7B1-0B05-285E-8280A936DE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81050" y="744538"/>
            <a:ext cx="5237163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F96A4205-A51D-56B8-7C62-B0FC3937211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40363" cy="44672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152" tIns="46076" rIns="92152" bIns="460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B5370830-0D87-8F57-EBB2-547E6E579C5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481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152" tIns="46076" rIns="92152" bIns="4607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E5164590-F56A-7AE5-F6A3-F24DF6AFA1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31338"/>
            <a:ext cx="2944812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152" tIns="46076" rIns="92152" bIns="4607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981B709-D919-41DE-8EE0-222550B253E3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2073275" algn="l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4146550" algn="l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6221413" algn="l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8294688" algn="l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0369971" algn="l" defTabSz="4147989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6pPr>
    <a:lvl7pPr marL="12443967" algn="l" defTabSz="4147989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7pPr>
    <a:lvl8pPr marL="14517963" algn="l" defTabSz="4147989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8pPr>
    <a:lvl9pPr marL="16591953" algn="l" defTabSz="4147989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B8372933-188B-42E8-0EB1-0843CBDBF5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5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4538" indent="-284163">
              <a:spcBef>
                <a:spcPct val="30000"/>
              </a:spcBef>
              <a:defRPr sz="5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9350" indent="-227013">
              <a:spcBef>
                <a:spcPct val="30000"/>
              </a:spcBef>
              <a:defRPr sz="5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1313" indent="-227013">
              <a:spcBef>
                <a:spcPct val="30000"/>
              </a:spcBef>
              <a:defRPr sz="5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1688" indent="-227013">
              <a:spcBef>
                <a:spcPct val="30000"/>
              </a:spcBef>
              <a:defRPr sz="5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28888" indent="-227013" eaLnBrk="0" fontAlgn="base" hangingPunct="0">
              <a:spcBef>
                <a:spcPct val="30000"/>
              </a:spcBef>
              <a:spcAft>
                <a:spcPct val="0"/>
              </a:spcAft>
              <a:defRPr sz="5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86088" indent="-227013" eaLnBrk="0" fontAlgn="base" hangingPunct="0">
              <a:spcBef>
                <a:spcPct val="30000"/>
              </a:spcBef>
              <a:spcAft>
                <a:spcPct val="0"/>
              </a:spcAft>
              <a:defRPr sz="5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43288" indent="-227013" eaLnBrk="0" fontAlgn="base" hangingPunct="0">
              <a:spcBef>
                <a:spcPct val="30000"/>
              </a:spcBef>
              <a:spcAft>
                <a:spcPct val="0"/>
              </a:spcAft>
              <a:defRPr sz="5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00488" indent="-227013" eaLnBrk="0" fontAlgn="base" hangingPunct="0">
              <a:spcBef>
                <a:spcPct val="30000"/>
              </a:spcBef>
              <a:spcAft>
                <a:spcPct val="0"/>
              </a:spcAft>
              <a:defRPr sz="5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5251FF4-D3C7-4412-B044-23D129A04346}" type="slidenum">
              <a:rPr lang="de-DE" altLang="de-DE" sz="1200"/>
              <a:pPr>
                <a:spcBef>
                  <a:spcPct val="0"/>
                </a:spcBef>
              </a:pPr>
              <a:t>1</a:t>
            </a:fld>
            <a:endParaRPr lang="de-DE" altLang="de-DE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BB730CF7-046C-E4C3-F006-F8519AB805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C565CFBB-2A0B-EAA4-5F7A-495EB429D3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de-DE" altLang="de-D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04011" y="4722443"/>
            <a:ext cx="18178781" cy="325855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208021" y="8614410"/>
            <a:ext cx="14970760" cy="3884930"/>
          </a:xfrm>
        </p:spPr>
        <p:txBody>
          <a:bodyPr/>
          <a:lstStyle>
            <a:lvl1pPr marL="0" indent="0" algn="ctr">
              <a:buNone/>
              <a:defRPr/>
            </a:lvl1pPr>
            <a:lvl2pPr marL="2073996" indent="0" algn="ctr">
              <a:buNone/>
              <a:defRPr/>
            </a:lvl2pPr>
            <a:lvl3pPr marL="4147989" indent="0" algn="ctr">
              <a:buNone/>
              <a:defRPr/>
            </a:lvl3pPr>
            <a:lvl4pPr marL="6221982" indent="0" algn="ctr">
              <a:buNone/>
              <a:defRPr/>
            </a:lvl4pPr>
            <a:lvl5pPr marL="8295978" indent="0" algn="ctr">
              <a:buNone/>
              <a:defRPr/>
            </a:lvl5pPr>
            <a:lvl6pPr marL="10369971" indent="0" algn="ctr">
              <a:buNone/>
              <a:defRPr/>
            </a:lvl6pPr>
            <a:lvl7pPr marL="12443967" indent="0" algn="ctr">
              <a:buNone/>
              <a:defRPr/>
            </a:lvl7pPr>
            <a:lvl8pPr marL="14517963" indent="0" algn="ctr">
              <a:buNone/>
              <a:defRPr/>
            </a:lvl8pPr>
            <a:lvl9pPr marL="16591953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3889D6C-D5F0-0C95-5B03-D09F6E0270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4DD7363-A14A-B3B1-A87E-107F567C17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Organigramm der Gemeinde Döttingen (Stand April 2019; Genehmigt durch Gemeinderat am XX.XX.XXXX)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D8D54B4-FC49-9568-1507-32B29B843A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95108E-6FB6-4CAE-BD47-82487DDD5286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119147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F3B7A1C-A39D-9990-8899-6FDD8DCB94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919A7C-1489-9B46-8544-9C73C58B1B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Organigramm der Gemeinde Döttingen (Stand April 2019; Genehmigt durch Gemeinderat am XX.XX.XXXX)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01C658D-3E19-5442-A480-9D5EDC5781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B0BD04-A42D-4880-B2BC-A30F65B83D44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830983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15238097" y="1351280"/>
            <a:ext cx="4544695" cy="1216152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604011" y="1351280"/>
            <a:ext cx="13277638" cy="1216152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191E2C4-713A-8B4F-EBF8-04A1FB363D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60B23EB-A41B-2495-7235-B9D6EC4797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Organigramm der Gemeinde Döttingen (Stand April 2019; Genehmigt durch Gemeinderat am XX.XX.XXXX)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A014E9C-94B2-B7AE-01B1-4912BBF233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BC8DC2-8B77-496C-B1DB-B579F8402613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454345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014A1C-10C8-A319-4CFF-385FAC08B4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2C427D3-03AD-C40F-F45D-AD8F52BCA8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Organigramm der Gemeinde Döttingen (Stand April 2019; Genehmigt durch Gemeinderat am XX.XX.XXXX)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BB2408A-2F84-3E0C-2806-AE0A90D109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9F8250-5DD1-41FC-892C-C8D13F3B10EC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6813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89410" y="9768632"/>
            <a:ext cx="18178781" cy="3019266"/>
          </a:xfrm>
        </p:spPr>
        <p:txBody>
          <a:bodyPr anchor="t"/>
          <a:lstStyle>
            <a:lvl1pPr algn="l">
              <a:defRPr sz="181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689410" y="6443217"/>
            <a:ext cx="18178781" cy="3325415"/>
          </a:xfrm>
        </p:spPr>
        <p:txBody>
          <a:bodyPr anchor="b"/>
          <a:lstStyle>
            <a:lvl1pPr marL="0" indent="0">
              <a:buNone/>
              <a:defRPr sz="9100"/>
            </a:lvl1pPr>
            <a:lvl2pPr marL="2073996" indent="0">
              <a:buNone/>
              <a:defRPr sz="8100"/>
            </a:lvl2pPr>
            <a:lvl3pPr marL="4147989" indent="0">
              <a:buNone/>
              <a:defRPr sz="7100"/>
            </a:lvl3pPr>
            <a:lvl4pPr marL="6221982" indent="0">
              <a:buNone/>
              <a:defRPr sz="6500"/>
            </a:lvl4pPr>
            <a:lvl5pPr marL="8295978" indent="0">
              <a:buNone/>
              <a:defRPr sz="6500"/>
            </a:lvl5pPr>
            <a:lvl6pPr marL="10369971" indent="0">
              <a:buNone/>
              <a:defRPr sz="6500"/>
            </a:lvl6pPr>
            <a:lvl7pPr marL="12443967" indent="0">
              <a:buNone/>
              <a:defRPr sz="6500"/>
            </a:lvl7pPr>
            <a:lvl8pPr marL="14517963" indent="0">
              <a:buNone/>
              <a:defRPr sz="6500"/>
            </a:lvl8pPr>
            <a:lvl9pPr marL="16591953" indent="0">
              <a:buNone/>
              <a:defRPr sz="65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FDB58E-1E61-027F-5F5A-E86A35C872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36BBF29-F4FA-DE8D-F1CC-02E5D9D0CA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Organigramm der Gemeinde Döttingen (Stand April 2019; Genehmigt durch Gemeinderat am XX.XX.XXXX)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BEB6DE-62D6-1FAC-E6BE-545F1F9BC4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E4E23E-8D7E-4728-B6B9-82F713C44C72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621579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604011" y="4391660"/>
            <a:ext cx="8911167" cy="9121140"/>
          </a:xfrm>
        </p:spPr>
        <p:txBody>
          <a:bodyPr/>
          <a:lstStyle>
            <a:lvl1pPr>
              <a:defRPr sz="12600"/>
            </a:lvl1pPr>
            <a:lvl2pPr>
              <a:defRPr sz="10700"/>
            </a:lvl2pPr>
            <a:lvl3pPr>
              <a:defRPr sz="91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0871625" y="4391660"/>
            <a:ext cx="8911167" cy="9121140"/>
          </a:xfrm>
        </p:spPr>
        <p:txBody>
          <a:bodyPr/>
          <a:lstStyle>
            <a:lvl1pPr>
              <a:defRPr sz="12600"/>
            </a:lvl1pPr>
            <a:lvl2pPr>
              <a:defRPr sz="10700"/>
            </a:lvl2pPr>
            <a:lvl3pPr>
              <a:defRPr sz="91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61F9CE-C2A4-0F81-521A-BBF97709CC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DE95DA-49D0-BA56-A91B-CA19C28097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Organigramm der Gemeinde Döttingen (Stand April 2019; Genehmigt durch Gemeinderat am XX.XX.XXXX)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6E75F33-69E6-38FA-6514-8DFEAB9084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6795C8-D3FB-4825-A036-908AB6B9971A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792483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69341" y="608782"/>
            <a:ext cx="19248120" cy="253365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69341" y="3402837"/>
            <a:ext cx="9449550" cy="1418139"/>
          </a:xfrm>
        </p:spPr>
        <p:txBody>
          <a:bodyPr anchor="b"/>
          <a:lstStyle>
            <a:lvl1pPr marL="0" indent="0">
              <a:buNone/>
              <a:defRPr sz="10700" b="1"/>
            </a:lvl1pPr>
            <a:lvl2pPr marL="2073996" indent="0">
              <a:buNone/>
              <a:defRPr sz="9100" b="1"/>
            </a:lvl2pPr>
            <a:lvl3pPr marL="4147989" indent="0">
              <a:buNone/>
              <a:defRPr sz="8100" b="1"/>
            </a:lvl3pPr>
            <a:lvl4pPr marL="6221982" indent="0">
              <a:buNone/>
              <a:defRPr sz="7100" b="1"/>
            </a:lvl4pPr>
            <a:lvl5pPr marL="8295978" indent="0">
              <a:buNone/>
              <a:defRPr sz="7100" b="1"/>
            </a:lvl5pPr>
            <a:lvl6pPr marL="10369971" indent="0">
              <a:buNone/>
              <a:defRPr sz="7100" b="1"/>
            </a:lvl6pPr>
            <a:lvl7pPr marL="12443967" indent="0">
              <a:buNone/>
              <a:defRPr sz="7100" b="1"/>
            </a:lvl7pPr>
            <a:lvl8pPr marL="14517963" indent="0">
              <a:buNone/>
              <a:defRPr sz="7100" b="1"/>
            </a:lvl8pPr>
            <a:lvl9pPr marL="16591953" indent="0">
              <a:buNone/>
              <a:defRPr sz="71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069341" y="4820976"/>
            <a:ext cx="9449550" cy="8758688"/>
          </a:xfrm>
        </p:spPr>
        <p:txBody>
          <a:bodyPr/>
          <a:lstStyle>
            <a:lvl1pPr>
              <a:defRPr sz="10700"/>
            </a:lvl1pPr>
            <a:lvl2pPr>
              <a:defRPr sz="9100"/>
            </a:lvl2pPr>
            <a:lvl3pPr>
              <a:defRPr sz="8100"/>
            </a:lvl3pPr>
            <a:lvl4pPr>
              <a:defRPr sz="7100"/>
            </a:lvl4pPr>
            <a:lvl5pPr>
              <a:defRPr sz="71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0864201" y="3402837"/>
            <a:ext cx="9453263" cy="1418139"/>
          </a:xfrm>
        </p:spPr>
        <p:txBody>
          <a:bodyPr anchor="b"/>
          <a:lstStyle>
            <a:lvl1pPr marL="0" indent="0">
              <a:buNone/>
              <a:defRPr sz="10700" b="1"/>
            </a:lvl1pPr>
            <a:lvl2pPr marL="2073996" indent="0">
              <a:buNone/>
              <a:defRPr sz="9100" b="1"/>
            </a:lvl2pPr>
            <a:lvl3pPr marL="4147989" indent="0">
              <a:buNone/>
              <a:defRPr sz="8100" b="1"/>
            </a:lvl3pPr>
            <a:lvl4pPr marL="6221982" indent="0">
              <a:buNone/>
              <a:defRPr sz="7100" b="1"/>
            </a:lvl4pPr>
            <a:lvl5pPr marL="8295978" indent="0">
              <a:buNone/>
              <a:defRPr sz="7100" b="1"/>
            </a:lvl5pPr>
            <a:lvl6pPr marL="10369971" indent="0">
              <a:buNone/>
              <a:defRPr sz="7100" b="1"/>
            </a:lvl6pPr>
            <a:lvl7pPr marL="12443967" indent="0">
              <a:buNone/>
              <a:defRPr sz="7100" b="1"/>
            </a:lvl7pPr>
            <a:lvl8pPr marL="14517963" indent="0">
              <a:buNone/>
              <a:defRPr sz="7100" b="1"/>
            </a:lvl8pPr>
            <a:lvl9pPr marL="16591953" indent="0">
              <a:buNone/>
              <a:defRPr sz="71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0864201" y="4820976"/>
            <a:ext cx="9453263" cy="8758688"/>
          </a:xfrm>
        </p:spPr>
        <p:txBody>
          <a:bodyPr/>
          <a:lstStyle>
            <a:lvl1pPr>
              <a:defRPr sz="10700"/>
            </a:lvl1pPr>
            <a:lvl2pPr>
              <a:defRPr sz="9100"/>
            </a:lvl2pPr>
            <a:lvl3pPr>
              <a:defRPr sz="8100"/>
            </a:lvl3pPr>
            <a:lvl4pPr>
              <a:defRPr sz="7100"/>
            </a:lvl4pPr>
            <a:lvl5pPr>
              <a:defRPr sz="71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71D51F3-022F-9D2E-2D8B-CF7D2F7294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D2B6B6E-B335-6EE6-9BD8-1A65B4BBA6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Organigramm der Gemeinde Döttingen (Stand April 2019; Genehmigt durch Gemeinderat am XX.XX.XXXX)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0093C65-D676-FBE2-DE4E-6707F01643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406DA2-AC8E-4710-8CDE-D7B6CAF85A6A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39805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B36AB1B-E0F9-0D39-FC5B-57E0D7B7E9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626AA27-BAB9-9EC3-8148-26D83D61BC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Organigramm der Gemeinde Döttingen (Stand April 2019; Genehmigt durch Gemeinderat am XX.XX.XXXX)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6E6A5AF-7738-5FA8-74F8-AE1DAAF0BA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3E4827-04B1-4622-9FD4-8F35952FB087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249585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1DF0856-4E95-1C3B-0372-E0D4508551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BDAF891-55E1-A615-8D43-3249F3BF39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Organigramm der Gemeinde Döttingen (Stand April 2019; Genehmigt durch Gemeinderat am XX.XX.XXXX)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C1E1C5D-44F1-522A-1124-55A58EB43B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924C1-3F64-4442-8501-66DB3106558D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166202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69342" y="605263"/>
            <a:ext cx="7036109" cy="2575879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61648" y="605264"/>
            <a:ext cx="11955815" cy="12974400"/>
          </a:xfrm>
        </p:spPr>
        <p:txBody>
          <a:bodyPr/>
          <a:lstStyle>
            <a:lvl1pPr>
              <a:defRPr sz="14600"/>
            </a:lvl1pPr>
            <a:lvl2pPr>
              <a:defRPr sz="12600"/>
            </a:lvl2pPr>
            <a:lvl3pPr>
              <a:defRPr sz="107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069342" y="3181141"/>
            <a:ext cx="7036109" cy="10398523"/>
          </a:xfrm>
        </p:spPr>
        <p:txBody>
          <a:bodyPr/>
          <a:lstStyle>
            <a:lvl1pPr marL="0" indent="0">
              <a:buNone/>
              <a:defRPr sz="6500"/>
            </a:lvl1pPr>
            <a:lvl2pPr marL="2073996" indent="0">
              <a:buNone/>
              <a:defRPr sz="5500"/>
            </a:lvl2pPr>
            <a:lvl3pPr marL="4147989" indent="0">
              <a:buNone/>
              <a:defRPr sz="4500"/>
            </a:lvl3pPr>
            <a:lvl4pPr marL="6221982" indent="0">
              <a:buNone/>
              <a:defRPr sz="4200"/>
            </a:lvl4pPr>
            <a:lvl5pPr marL="8295978" indent="0">
              <a:buNone/>
              <a:defRPr sz="4200"/>
            </a:lvl5pPr>
            <a:lvl6pPr marL="10369971" indent="0">
              <a:buNone/>
              <a:defRPr sz="4200"/>
            </a:lvl6pPr>
            <a:lvl7pPr marL="12443967" indent="0">
              <a:buNone/>
              <a:defRPr sz="4200"/>
            </a:lvl7pPr>
            <a:lvl8pPr marL="14517963" indent="0">
              <a:buNone/>
              <a:defRPr sz="4200"/>
            </a:lvl8pPr>
            <a:lvl9pPr marL="16591953" indent="0">
              <a:buNone/>
              <a:defRPr sz="42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72E39FB-7CC4-98D0-67F1-EF0F5EE691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51B0BC-8A39-D6F4-059C-31FD4D8B73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Organigramm der Gemeinde Döttingen (Stand April 2019; Genehmigt durch Gemeinderat am XX.XX.XXXX)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487772-A302-6F3C-3B29-EBC88A0F0D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83E463-00B9-412B-9FDC-69D4D000B272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892861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91963" y="10641331"/>
            <a:ext cx="12832080" cy="1256271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191963" y="1358319"/>
            <a:ext cx="12832080" cy="9121140"/>
          </a:xfrm>
        </p:spPr>
        <p:txBody>
          <a:bodyPr/>
          <a:lstStyle>
            <a:lvl1pPr marL="0" indent="0">
              <a:buNone/>
              <a:defRPr sz="14600"/>
            </a:lvl1pPr>
            <a:lvl2pPr marL="2073996" indent="0">
              <a:buNone/>
              <a:defRPr sz="12600"/>
            </a:lvl2pPr>
            <a:lvl3pPr marL="4147989" indent="0">
              <a:buNone/>
              <a:defRPr sz="10700"/>
            </a:lvl3pPr>
            <a:lvl4pPr marL="6221982" indent="0">
              <a:buNone/>
              <a:defRPr sz="9100"/>
            </a:lvl4pPr>
            <a:lvl5pPr marL="8295978" indent="0">
              <a:buNone/>
              <a:defRPr sz="9100"/>
            </a:lvl5pPr>
            <a:lvl6pPr marL="10369971" indent="0">
              <a:buNone/>
              <a:defRPr sz="9100"/>
            </a:lvl6pPr>
            <a:lvl7pPr marL="12443967" indent="0">
              <a:buNone/>
              <a:defRPr sz="9100"/>
            </a:lvl7pPr>
            <a:lvl8pPr marL="14517963" indent="0">
              <a:buNone/>
              <a:defRPr sz="9100"/>
            </a:lvl8pPr>
            <a:lvl9pPr marL="16591953" indent="0">
              <a:buNone/>
              <a:defRPr sz="9100"/>
            </a:lvl9pPr>
          </a:lstStyle>
          <a:p>
            <a:pPr lvl="0"/>
            <a:endParaRPr lang="de-CH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191963" y="11897602"/>
            <a:ext cx="12832080" cy="1784111"/>
          </a:xfrm>
        </p:spPr>
        <p:txBody>
          <a:bodyPr/>
          <a:lstStyle>
            <a:lvl1pPr marL="0" indent="0">
              <a:buNone/>
              <a:defRPr sz="6500"/>
            </a:lvl1pPr>
            <a:lvl2pPr marL="2073996" indent="0">
              <a:buNone/>
              <a:defRPr sz="5500"/>
            </a:lvl2pPr>
            <a:lvl3pPr marL="4147989" indent="0">
              <a:buNone/>
              <a:defRPr sz="4500"/>
            </a:lvl3pPr>
            <a:lvl4pPr marL="6221982" indent="0">
              <a:buNone/>
              <a:defRPr sz="4200"/>
            </a:lvl4pPr>
            <a:lvl5pPr marL="8295978" indent="0">
              <a:buNone/>
              <a:defRPr sz="4200"/>
            </a:lvl5pPr>
            <a:lvl6pPr marL="10369971" indent="0">
              <a:buNone/>
              <a:defRPr sz="4200"/>
            </a:lvl6pPr>
            <a:lvl7pPr marL="12443967" indent="0">
              <a:buNone/>
              <a:defRPr sz="4200"/>
            </a:lvl7pPr>
            <a:lvl8pPr marL="14517963" indent="0">
              <a:buNone/>
              <a:defRPr sz="4200"/>
            </a:lvl8pPr>
            <a:lvl9pPr marL="16591953" indent="0">
              <a:buNone/>
              <a:defRPr sz="42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04AFC5-BB3F-3121-F578-4762BA4154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3AC4911-52E6-B967-22AE-45ECB4C7BD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Organigramm der Gemeinde Döttingen (Stand April 2019; Genehmigt durch Gemeinderat am XX.XX.XXXX)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8B9C8B-A5DB-008F-9AC1-147A216173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5B3EB0-6CDE-4503-B877-6FD4B14D784C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192513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9513A0F-6F0A-9B10-FD3C-2D3C0F26B5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3375" y="1350963"/>
            <a:ext cx="18180050" cy="253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4801" tIns="207399" rIns="414801" bIns="20739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/>
              <a:t>Klicken Sie, um das Titelformat zu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84FB1C2-1D45-1A3F-2AD2-156764CFFC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03375" y="4391025"/>
            <a:ext cx="18180050" cy="912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4801" tIns="207399" rIns="414801" bIns="2073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/>
              <a:t>Klicken Sie, um die Formate des Vorlagentextes zu bearbeiten</a:t>
            </a:r>
          </a:p>
          <a:p>
            <a:pPr lvl="1"/>
            <a:r>
              <a:rPr lang="de-CH" altLang="de-DE"/>
              <a:t>Zweite Ebene</a:t>
            </a:r>
          </a:p>
          <a:p>
            <a:pPr lvl="2"/>
            <a:r>
              <a:rPr lang="de-CH" altLang="de-DE"/>
              <a:t>Dritte Ebene</a:t>
            </a:r>
          </a:p>
          <a:p>
            <a:pPr lvl="3"/>
            <a:r>
              <a:rPr lang="de-CH" altLang="de-DE"/>
              <a:t>Vierte Ebene</a:t>
            </a:r>
          </a:p>
          <a:p>
            <a:pPr lvl="4"/>
            <a:r>
              <a:rPr lang="de-CH" altLang="de-DE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3D16F98-B93A-940B-B248-F47506FB53D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03375" y="13850938"/>
            <a:ext cx="4456113" cy="10128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14801" tIns="207399" rIns="414801" bIns="20739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65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40525A5-825B-71DE-007F-C10B7846791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07263" y="13850938"/>
            <a:ext cx="6772275" cy="10128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14801" tIns="207399" rIns="414801" bIns="207399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6500"/>
            </a:lvl1pPr>
          </a:lstStyle>
          <a:p>
            <a:pPr>
              <a:defRPr/>
            </a:pPr>
            <a:r>
              <a:rPr lang="de-CH"/>
              <a:t>Organigramm der Gemeinde Döttingen (Stand April 2019; Genehmigt durch Gemeinderat am XX.XX.XXXX)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1340647-88B0-F2A5-4D0D-DC1DF7518CC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327313" y="13850938"/>
            <a:ext cx="4456112" cy="10128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14801" tIns="207399" rIns="414801" bIns="20739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6500"/>
            </a:lvl1pPr>
          </a:lstStyle>
          <a:p>
            <a:fld id="{FF5C8367-0A04-4410-AD7B-2FC2EDA25D78}" type="slidenum">
              <a:rPr lang="de-CH" altLang="de-DE"/>
              <a:pPr/>
              <a:t>‹Nr.›</a:t>
            </a:fld>
            <a:endParaRPr lang="de-CH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9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98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98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98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9800">
          <a:solidFill>
            <a:schemeClr val="tx2"/>
          </a:solidFill>
          <a:latin typeface="Times New Roman" pitchFamily="18" charset="0"/>
        </a:defRPr>
      </a:lvl5pPr>
      <a:lvl6pPr marL="2073996" algn="ctr" rtl="0" fontAlgn="base">
        <a:spcBef>
          <a:spcPct val="0"/>
        </a:spcBef>
        <a:spcAft>
          <a:spcPct val="0"/>
        </a:spcAft>
        <a:defRPr sz="19800">
          <a:solidFill>
            <a:schemeClr val="tx2"/>
          </a:solidFill>
          <a:latin typeface="Times New Roman" pitchFamily="18" charset="0"/>
        </a:defRPr>
      </a:lvl6pPr>
      <a:lvl7pPr marL="4147989" algn="ctr" rtl="0" fontAlgn="base">
        <a:spcBef>
          <a:spcPct val="0"/>
        </a:spcBef>
        <a:spcAft>
          <a:spcPct val="0"/>
        </a:spcAft>
        <a:defRPr sz="19800">
          <a:solidFill>
            <a:schemeClr val="tx2"/>
          </a:solidFill>
          <a:latin typeface="Times New Roman" pitchFamily="18" charset="0"/>
        </a:defRPr>
      </a:lvl7pPr>
      <a:lvl8pPr marL="6221982" algn="ctr" rtl="0" fontAlgn="base">
        <a:spcBef>
          <a:spcPct val="0"/>
        </a:spcBef>
        <a:spcAft>
          <a:spcPct val="0"/>
        </a:spcAft>
        <a:defRPr sz="19800">
          <a:solidFill>
            <a:schemeClr val="tx2"/>
          </a:solidFill>
          <a:latin typeface="Times New Roman" pitchFamily="18" charset="0"/>
        </a:defRPr>
      </a:lvl8pPr>
      <a:lvl9pPr marL="8295978" algn="ctr" rtl="0" fontAlgn="base">
        <a:spcBef>
          <a:spcPct val="0"/>
        </a:spcBef>
        <a:spcAft>
          <a:spcPct val="0"/>
        </a:spcAft>
        <a:defRPr sz="19800">
          <a:solidFill>
            <a:schemeClr val="tx2"/>
          </a:solidFill>
          <a:latin typeface="Times New Roman" pitchFamily="18" charset="0"/>
        </a:defRPr>
      </a:lvl9pPr>
    </p:titleStyle>
    <p:bodyStyle>
      <a:lvl1pPr marL="1554163" indent="-1554163" algn="l" rtl="0" eaLnBrk="0" fontAlgn="base" hangingPunct="0">
        <a:spcBef>
          <a:spcPct val="20000"/>
        </a:spcBef>
        <a:spcAft>
          <a:spcPct val="0"/>
        </a:spcAft>
        <a:buChar char="•"/>
        <a:defRPr sz="14600">
          <a:solidFill>
            <a:schemeClr val="tx1"/>
          </a:solidFill>
          <a:latin typeface="+mn-lt"/>
          <a:ea typeface="+mn-ea"/>
          <a:cs typeface="+mn-cs"/>
        </a:defRPr>
      </a:lvl1pPr>
      <a:lvl2pPr marL="3368675" indent="-1295400" algn="l" rtl="0" eaLnBrk="0" fontAlgn="base" hangingPunct="0">
        <a:spcBef>
          <a:spcPct val="20000"/>
        </a:spcBef>
        <a:spcAft>
          <a:spcPct val="0"/>
        </a:spcAft>
        <a:buChar char="–"/>
        <a:defRPr sz="12600">
          <a:solidFill>
            <a:schemeClr val="tx1"/>
          </a:solidFill>
          <a:latin typeface="+mn-lt"/>
        </a:defRPr>
      </a:lvl2pPr>
      <a:lvl3pPr marL="5184775" indent="-1036638" algn="l" rtl="0" eaLnBrk="0" fontAlgn="base" hangingPunct="0">
        <a:spcBef>
          <a:spcPct val="20000"/>
        </a:spcBef>
        <a:spcAft>
          <a:spcPct val="0"/>
        </a:spcAft>
        <a:buChar char="•"/>
        <a:defRPr sz="10700">
          <a:solidFill>
            <a:schemeClr val="tx1"/>
          </a:solidFill>
          <a:latin typeface="+mn-lt"/>
        </a:defRPr>
      </a:lvl3pPr>
      <a:lvl4pPr marL="7258050" indent="-1036638" algn="l" rtl="0" eaLnBrk="0" fontAlgn="base" hangingPunct="0">
        <a:spcBef>
          <a:spcPct val="20000"/>
        </a:spcBef>
        <a:spcAft>
          <a:spcPct val="0"/>
        </a:spcAft>
        <a:buChar char="–"/>
        <a:defRPr sz="9100">
          <a:solidFill>
            <a:schemeClr val="tx1"/>
          </a:solidFill>
          <a:latin typeface="+mn-lt"/>
        </a:defRPr>
      </a:lvl4pPr>
      <a:lvl5pPr marL="9332913" indent="-1036638" algn="l" rtl="0" eaLnBrk="0" fontAlgn="base" hangingPunct="0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</a:defRPr>
      </a:lvl5pPr>
      <a:lvl6pPr marL="11406967" indent="-1036996" algn="l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</a:defRPr>
      </a:lvl6pPr>
      <a:lvl7pPr marL="13480964" indent="-1036996" algn="l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</a:defRPr>
      </a:lvl7pPr>
      <a:lvl8pPr marL="15554956" indent="-1036996" algn="l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</a:defRPr>
      </a:lvl8pPr>
      <a:lvl9pPr marL="17628953" indent="-1036996" algn="l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4147989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1pPr>
      <a:lvl2pPr marL="2073996" algn="l" defTabSz="4147989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2pPr>
      <a:lvl3pPr marL="4147989" algn="l" defTabSz="4147989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6221982" algn="l" defTabSz="4147989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95978" algn="l" defTabSz="4147989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369971" algn="l" defTabSz="4147989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443967" algn="l" defTabSz="4147989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4517963" algn="l" defTabSz="4147989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6591953" algn="l" defTabSz="4147989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8">
            <a:extLst>
              <a:ext uri="{FF2B5EF4-FFF2-40B4-BE49-F238E27FC236}">
                <a16:creationId xmlns:a16="http://schemas.microsoft.com/office/drawing/2014/main" id="{9DD8E9F1-8FFA-D3C0-FC76-D025E9EF79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5575" y="5578475"/>
            <a:ext cx="2555875" cy="614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1400">
                <a:latin typeface="Arial" panose="020B0604020202020204" pitchFamily="34" charset="0"/>
              </a:rPr>
              <a:t>Beratende Kommissionen</a:t>
            </a:r>
            <a:br>
              <a:rPr lang="de-CH" altLang="de-DE" sz="1400">
                <a:latin typeface="Arial" panose="020B0604020202020204" pitchFamily="34" charset="0"/>
              </a:rPr>
            </a:br>
            <a:r>
              <a:rPr lang="de-CH" altLang="de-DE" sz="1400">
                <a:latin typeface="Arial" panose="020B0604020202020204" pitchFamily="34" charset="0"/>
              </a:rPr>
              <a:t>(vom Gemeinderat eingesetzt)</a:t>
            </a:r>
          </a:p>
        </p:txBody>
      </p:sp>
      <p:cxnSp>
        <p:nvCxnSpPr>
          <p:cNvPr id="49" name="Gerade Verbindung mit Pfeil 48">
            <a:extLst>
              <a:ext uri="{FF2B5EF4-FFF2-40B4-BE49-F238E27FC236}">
                <a16:creationId xmlns:a16="http://schemas.microsoft.com/office/drawing/2014/main" id="{57DCDA02-D90A-90F1-CFFE-4912E99DE11B}"/>
              </a:ext>
            </a:extLst>
          </p:cNvPr>
          <p:cNvCxnSpPr>
            <a:cxnSpLocks/>
            <a:stCxn id="4102" idx="1"/>
          </p:cNvCxnSpPr>
          <p:nvPr/>
        </p:nvCxnSpPr>
        <p:spPr>
          <a:xfrm flipH="1">
            <a:off x="7797800" y="5905500"/>
            <a:ext cx="9667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Gerade Verbindung mit Pfeil 79">
            <a:extLst>
              <a:ext uri="{FF2B5EF4-FFF2-40B4-BE49-F238E27FC236}">
                <a16:creationId xmlns:a16="http://schemas.microsoft.com/office/drawing/2014/main" id="{0B995846-75C1-7304-DE49-9595D81E434B}"/>
              </a:ext>
            </a:extLst>
          </p:cNvPr>
          <p:cNvCxnSpPr>
            <a:cxnSpLocks/>
          </p:cNvCxnSpPr>
          <p:nvPr/>
        </p:nvCxnSpPr>
        <p:spPr>
          <a:xfrm>
            <a:off x="9023264" y="7152801"/>
            <a:ext cx="0" cy="797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9" name="Gerade Verbindung mit Pfeil 388">
            <a:extLst>
              <a:ext uri="{FF2B5EF4-FFF2-40B4-BE49-F238E27FC236}">
                <a16:creationId xmlns:a16="http://schemas.microsoft.com/office/drawing/2014/main" id="{345BBF50-5592-FBDC-9552-E20BC6EDDD8F}"/>
              </a:ext>
            </a:extLst>
          </p:cNvPr>
          <p:cNvCxnSpPr>
            <a:cxnSpLocks/>
          </p:cNvCxnSpPr>
          <p:nvPr/>
        </p:nvCxnSpPr>
        <p:spPr>
          <a:xfrm>
            <a:off x="10096500" y="4585018"/>
            <a:ext cx="0" cy="927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02" name="Rectangle 7">
            <a:extLst>
              <a:ext uri="{FF2B5EF4-FFF2-40B4-BE49-F238E27FC236}">
                <a16:creationId xmlns:a16="http://schemas.microsoft.com/office/drawing/2014/main" id="{F29B9D25-58D8-E05D-0047-0B5ED50CD5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4588" y="5519738"/>
            <a:ext cx="2663825" cy="771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1600" b="1">
                <a:latin typeface="Arial" panose="020B0604020202020204" pitchFamily="34" charset="0"/>
              </a:rPr>
              <a:t>Gemeinderat</a:t>
            </a:r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681561B6-9C27-9C1C-2166-077AA23540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9788" y="3405188"/>
            <a:ext cx="3321050" cy="1165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2000" b="1">
                <a:latin typeface="Arial" panose="020B0604020202020204" pitchFamily="34" charset="0"/>
              </a:rPr>
              <a:t>Gemeindeversammlung</a:t>
            </a:r>
          </a:p>
        </p:txBody>
      </p:sp>
      <p:cxnSp>
        <p:nvCxnSpPr>
          <p:cNvPr id="69" name="Gewinkelte Verbindung 68">
            <a:extLst>
              <a:ext uri="{FF2B5EF4-FFF2-40B4-BE49-F238E27FC236}">
                <a16:creationId xmlns:a16="http://schemas.microsoft.com/office/drawing/2014/main" id="{F3856E83-71BC-05AC-F1A4-01F8EE149DEF}"/>
              </a:ext>
            </a:extLst>
          </p:cNvPr>
          <p:cNvCxnSpPr>
            <a:cxnSpLocks/>
            <a:endCxn id="4155" idx="0"/>
          </p:cNvCxnSpPr>
          <p:nvPr/>
        </p:nvCxnSpPr>
        <p:spPr bwMode="auto">
          <a:xfrm rot="10800000" flipV="1">
            <a:off x="2282290" y="7152004"/>
            <a:ext cx="7805959" cy="80223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56" name="Rectangle 17">
            <a:extLst>
              <a:ext uri="{FF2B5EF4-FFF2-40B4-BE49-F238E27FC236}">
                <a16:creationId xmlns:a16="http://schemas.microsoft.com/office/drawing/2014/main" id="{60664515-8711-81E6-FCD4-FFBC833029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9968" y="7960990"/>
            <a:ext cx="2718231" cy="109852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1500" b="1" dirty="0">
                <a:latin typeface="Arial" panose="020B0604020202020204" pitchFamily="34" charset="0"/>
              </a:rPr>
              <a:t>Finanzverwaltung</a:t>
            </a:r>
            <a:br>
              <a:rPr lang="de-CH" altLang="de-DE" sz="1500" b="1" dirty="0">
                <a:latin typeface="Arial" panose="020B0604020202020204" pitchFamily="34" charset="0"/>
              </a:rPr>
            </a:br>
            <a:r>
              <a:rPr lang="de-CH" altLang="de-DE" sz="1500" b="1" dirty="0">
                <a:latin typeface="Arial" panose="020B0604020202020204" pitchFamily="34" charset="0"/>
              </a:rPr>
              <a:t>Leiter Finanzen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1500" b="1" dirty="0">
                <a:latin typeface="Arial" panose="020B0604020202020204" pitchFamily="34" charset="0"/>
              </a:rPr>
              <a:t>Leiter SVA-Zweigstelle</a:t>
            </a:r>
          </a:p>
        </p:txBody>
      </p:sp>
      <p:sp>
        <p:nvSpPr>
          <p:cNvPr id="4157" name="Rectangle 91">
            <a:extLst>
              <a:ext uri="{FF2B5EF4-FFF2-40B4-BE49-F238E27FC236}">
                <a16:creationId xmlns:a16="http://schemas.microsoft.com/office/drawing/2014/main" id="{C6B0803A-F551-E94B-89A6-E3BA61EFD9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9356" y="9437459"/>
            <a:ext cx="1587190" cy="53902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1200">
                <a:latin typeface="Arial" panose="020B0604020202020204" pitchFamily="34" charset="0"/>
              </a:rPr>
              <a:t>Fachstelle Bau</a:t>
            </a:r>
          </a:p>
        </p:txBody>
      </p:sp>
      <p:sp>
        <p:nvSpPr>
          <p:cNvPr id="4158" name="Rectangle 87">
            <a:extLst>
              <a:ext uri="{FF2B5EF4-FFF2-40B4-BE49-F238E27FC236}">
                <a16:creationId xmlns:a16="http://schemas.microsoft.com/office/drawing/2014/main" id="{DFF712D6-F17E-63DD-567D-0ACF276F0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7307" y="9437477"/>
            <a:ext cx="1587661" cy="53976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1200" dirty="0">
                <a:latin typeface="Arial" panose="020B0604020202020204" pitchFamily="34" charset="0"/>
              </a:rPr>
              <a:t>Leiter Finanzen-</a:t>
            </a:r>
            <a:r>
              <a:rPr lang="de-CH" altLang="de-DE" sz="1200" dirty="0" err="1">
                <a:latin typeface="Arial" panose="020B0604020202020204" pitchFamily="34" charset="0"/>
              </a:rPr>
              <a:t>Stv</a:t>
            </a:r>
            <a:r>
              <a:rPr lang="de-CH" altLang="de-DE" sz="1200" dirty="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4155" name="Rectangle 17">
            <a:extLst>
              <a:ext uri="{FF2B5EF4-FFF2-40B4-BE49-F238E27FC236}">
                <a16:creationId xmlns:a16="http://schemas.microsoft.com/office/drawing/2014/main" id="{066102C7-F694-4D69-C39F-442DF0CCF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172" y="7954236"/>
            <a:ext cx="2718233" cy="11093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1500" b="1" dirty="0">
                <a:latin typeface="Arial" panose="020B0604020202020204" pitchFamily="34" charset="0"/>
              </a:rPr>
              <a:t>Kanzlei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1500" b="1" dirty="0">
                <a:latin typeface="Arial" panose="020B0604020202020204" pitchFamily="34" charset="0"/>
              </a:rPr>
              <a:t>Gemeindeschreiberin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1500" b="1" dirty="0">
                <a:latin typeface="Arial" panose="020B0604020202020204" pitchFamily="34" charset="0"/>
              </a:rPr>
              <a:t>Leiterin Bauverwaltung</a:t>
            </a:r>
          </a:p>
        </p:txBody>
      </p:sp>
      <p:sp>
        <p:nvSpPr>
          <p:cNvPr id="4105" name="Rectangle 7">
            <a:extLst>
              <a:ext uri="{FF2B5EF4-FFF2-40B4-BE49-F238E27FC236}">
                <a16:creationId xmlns:a16="http://schemas.microsoft.com/office/drawing/2014/main" id="{66730220-0182-80E3-1AA3-ABFFA320A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0263" y="1616075"/>
            <a:ext cx="3321050" cy="1165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2000" b="1">
                <a:latin typeface="Arial" panose="020B0604020202020204" pitchFamily="34" charset="0"/>
              </a:rPr>
              <a:t>Stimmberechtigte</a:t>
            </a:r>
            <a:br>
              <a:rPr lang="de-CH" altLang="de-DE" sz="2000" b="1">
                <a:latin typeface="Arial" panose="020B0604020202020204" pitchFamily="34" charset="0"/>
              </a:rPr>
            </a:br>
            <a:r>
              <a:rPr lang="de-CH" altLang="de-DE" sz="2000" b="1">
                <a:latin typeface="Arial" panose="020B0604020202020204" pitchFamily="34" charset="0"/>
              </a:rPr>
              <a:t>an der Urne</a:t>
            </a:r>
          </a:p>
        </p:txBody>
      </p:sp>
      <p:cxnSp>
        <p:nvCxnSpPr>
          <p:cNvPr id="190" name="Gerade Verbindung mit Pfeil 189">
            <a:extLst>
              <a:ext uri="{FF2B5EF4-FFF2-40B4-BE49-F238E27FC236}">
                <a16:creationId xmlns:a16="http://schemas.microsoft.com/office/drawing/2014/main" id="{79F2A613-0F36-BE04-EAA2-B698D0670F07}"/>
              </a:ext>
            </a:extLst>
          </p:cNvPr>
          <p:cNvCxnSpPr/>
          <p:nvPr/>
        </p:nvCxnSpPr>
        <p:spPr>
          <a:xfrm>
            <a:off x="10096500" y="2801938"/>
            <a:ext cx="0" cy="6016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07" name="Fußzeilenplatzhalter 1">
            <a:extLst>
              <a:ext uri="{FF2B5EF4-FFF2-40B4-BE49-F238E27FC236}">
                <a16:creationId xmlns:a16="http://schemas.microsoft.com/office/drawing/2014/main" id="{740FC316-7A30-330F-B016-C5367582D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5166" y="14211621"/>
            <a:ext cx="20632737" cy="638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de-CH" altLang="de-DE" sz="1200" dirty="0">
                <a:latin typeface="Arial" panose="020B0604020202020204" pitchFamily="34" charset="0"/>
                <a:cs typeface="Arial" panose="020B0604020202020204" pitchFamily="34" charset="0"/>
              </a:rPr>
              <a:t>Organigramm der Gemeinde Gansingen (Gültig ab 01.03.2026, Genehmigt durch Gemeinderat am 16.03.2026)</a:t>
            </a:r>
          </a:p>
        </p:txBody>
      </p:sp>
      <p:pic>
        <p:nvPicPr>
          <p:cNvPr id="4108" name="Grafik 2" descr="Ein Bild, das Zeichnung enthält.&#10;&#10;Automatisch generierte Beschreibung">
            <a:extLst>
              <a:ext uri="{FF2B5EF4-FFF2-40B4-BE49-F238E27FC236}">
                <a16:creationId xmlns:a16="http://schemas.microsoft.com/office/drawing/2014/main" id="{641AB859-3BF8-BE4F-DD6F-8C1C53E959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63" y="338138"/>
            <a:ext cx="4902200" cy="190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0" name="Rectangle 87">
            <a:extLst>
              <a:ext uri="{FF2B5EF4-FFF2-40B4-BE49-F238E27FC236}">
                <a16:creationId xmlns:a16="http://schemas.microsoft.com/office/drawing/2014/main" id="{138CC96B-1006-4FFB-9BD9-69CF3D77E8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288" y="11093648"/>
            <a:ext cx="1587500" cy="539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1200" dirty="0">
                <a:latin typeface="Arial" panose="020B0604020202020204" pitchFamily="34" charset="0"/>
              </a:rPr>
              <a:t>Gemeindeschreiberin-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1200" dirty="0" err="1">
                <a:latin typeface="Arial" panose="020B0604020202020204" pitchFamily="34" charset="0"/>
              </a:rPr>
              <a:t>Stv</a:t>
            </a:r>
            <a:r>
              <a:rPr lang="de-CH" altLang="de-DE" sz="1200" dirty="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4111" name="Rectangle 87">
            <a:extLst>
              <a:ext uri="{FF2B5EF4-FFF2-40B4-BE49-F238E27FC236}">
                <a16:creationId xmlns:a16="http://schemas.microsoft.com/office/drawing/2014/main" id="{D58BB886-E1E3-21B5-D57A-262556F77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1164" y="11093648"/>
            <a:ext cx="1587500" cy="539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1200" dirty="0">
                <a:latin typeface="Arial" panose="020B0604020202020204" pitchFamily="34" charset="0"/>
              </a:rPr>
              <a:t>Leiterin EWD /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1200" dirty="0">
                <a:latin typeface="Arial" panose="020B0604020202020204" pitchFamily="34" charset="0"/>
              </a:rPr>
              <a:t>Sachbearbeiterin GK</a:t>
            </a:r>
          </a:p>
        </p:txBody>
      </p:sp>
      <p:cxnSp>
        <p:nvCxnSpPr>
          <p:cNvPr id="136" name="Gerade Verbindung mit Pfeil 135">
            <a:extLst>
              <a:ext uri="{FF2B5EF4-FFF2-40B4-BE49-F238E27FC236}">
                <a16:creationId xmlns:a16="http://schemas.microsoft.com/office/drawing/2014/main" id="{219BCEFB-AAB1-1004-2E8C-406EE223BDA7}"/>
              </a:ext>
            </a:extLst>
          </p:cNvPr>
          <p:cNvCxnSpPr>
            <a:cxnSpLocks/>
          </p:cNvCxnSpPr>
          <p:nvPr/>
        </p:nvCxnSpPr>
        <p:spPr>
          <a:xfrm>
            <a:off x="6017643" y="9068708"/>
            <a:ext cx="0" cy="360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Gerade Verbindung mit Pfeil 208">
            <a:extLst>
              <a:ext uri="{FF2B5EF4-FFF2-40B4-BE49-F238E27FC236}">
                <a16:creationId xmlns:a16="http://schemas.microsoft.com/office/drawing/2014/main" id="{E8F610A9-029C-3F99-8FC5-BDB5532C789F}"/>
              </a:ext>
            </a:extLst>
          </p:cNvPr>
          <p:cNvCxnSpPr>
            <a:cxnSpLocks/>
          </p:cNvCxnSpPr>
          <p:nvPr/>
        </p:nvCxnSpPr>
        <p:spPr>
          <a:xfrm flipH="1" flipV="1">
            <a:off x="3586163" y="6510338"/>
            <a:ext cx="6510337" cy="15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Gerade Verbindung mit Pfeil 60">
            <a:extLst>
              <a:ext uri="{FF2B5EF4-FFF2-40B4-BE49-F238E27FC236}">
                <a16:creationId xmlns:a16="http://schemas.microsoft.com/office/drawing/2014/main" id="{D96F50E7-EBF2-9450-DD94-01A4B2ACA261}"/>
              </a:ext>
            </a:extLst>
          </p:cNvPr>
          <p:cNvCxnSpPr/>
          <p:nvPr/>
        </p:nvCxnSpPr>
        <p:spPr>
          <a:xfrm flipV="1">
            <a:off x="11431588" y="5907088"/>
            <a:ext cx="1033462" cy="1587"/>
          </a:xfrm>
          <a:prstGeom prst="straightConnector1">
            <a:avLst/>
          </a:prstGeom>
          <a:ln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Gerade Verbindung mit Pfeil 61">
            <a:extLst>
              <a:ext uri="{FF2B5EF4-FFF2-40B4-BE49-F238E27FC236}">
                <a16:creationId xmlns:a16="http://schemas.microsoft.com/office/drawing/2014/main" id="{271EBDC6-36DF-0282-B350-29BD4A3FC6E6}"/>
              </a:ext>
            </a:extLst>
          </p:cNvPr>
          <p:cNvCxnSpPr>
            <a:cxnSpLocks/>
          </p:cNvCxnSpPr>
          <p:nvPr/>
        </p:nvCxnSpPr>
        <p:spPr>
          <a:xfrm flipH="1">
            <a:off x="6012880" y="7154388"/>
            <a:ext cx="0" cy="799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37" name="Rectangle 18">
            <a:extLst>
              <a:ext uri="{FF2B5EF4-FFF2-40B4-BE49-F238E27FC236}">
                <a16:creationId xmlns:a16="http://schemas.microsoft.com/office/drawing/2014/main" id="{2A15BE3B-2F26-EBC6-78F9-E8E823D77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74575" y="5591175"/>
            <a:ext cx="2555875" cy="614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1400">
                <a:latin typeface="Arial" panose="020B0604020202020204" pitchFamily="34" charset="0"/>
              </a:rPr>
              <a:t>Kommissionen mit eigener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1400">
                <a:latin typeface="Arial" panose="020B0604020202020204" pitchFamily="34" charset="0"/>
              </a:rPr>
              <a:t>Entscheidungsbefugnis</a:t>
            </a:r>
          </a:p>
        </p:txBody>
      </p:sp>
      <p:sp>
        <p:nvSpPr>
          <p:cNvPr id="4138" name="Rectangle 18">
            <a:extLst>
              <a:ext uri="{FF2B5EF4-FFF2-40B4-BE49-F238E27FC236}">
                <a16:creationId xmlns:a16="http://schemas.microsoft.com/office/drawing/2014/main" id="{4FD1607C-42E7-E729-59F5-1C35771EE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525" y="6191250"/>
            <a:ext cx="2555875" cy="614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1400">
                <a:latin typeface="Arial" panose="020B0604020202020204" pitchFamily="34" charset="0"/>
              </a:rPr>
              <a:t>Gemeindeverbände</a:t>
            </a:r>
          </a:p>
        </p:txBody>
      </p:sp>
      <p:sp>
        <p:nvSpPr>
          <p:cNvPr id="4125" name="Rectangle 87">
            <a:extLst>
              <a:ext uri="{FF2B5EF4-FFF2-40B4-BE49-F238E27FC236}">
                <a16:creationId xmlns:a16="http://schemas.microsoft.com/office/drawing/2014/main" id="{EEB1CAFD-B621-9264-D3CA-F430E0E24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9894" y="11955463"/>
            <a:ext cx="21272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1200" dirty="0">
                <a:latin typeface="Arial" panose="020B0604020202020204" pitchFamily="34" charset="0"/>
              </a:rPr>
              <a:t>Hauswartin Gemeindehaus</a:t>
            </a:r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45C6927-2927-0D14-6357-0C6755AA1B5E}"/>
              </a:ext>
            </a:extLst>
          </p:cNvPr>
          <p:cNvGrpSpPr/>
          <p:nvPr/>
        </p:nvGrpSpPr>
        <p:grpSpPr>
          <a:xfrm>
            <a:off x="7957096" y="9444037"/>
            <a:ext cx="2140048" cy="2168526"/>
            <a:chOff x="7957096" y="9444037"/>
            <a:chExt cx="2140048" cy="2168526"/>
          </a:xfrm>
        </p:grpSpPr>
        <p:sp>
          <p:nvSpPr>
            <p:cNvPr id="4123" name="Rectangle 87">
              <a:extLst>
                <a:ext uri="{FF2B5EF4-FFF2-40B4-BE49-F238E27FC236}">
                  <a16:creationId xmlns:a16="http://schemas.microsoft.com/office/drawing/2014/main" id="{24462CC4-FB2C-B839-C061-40B4938DDD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57096" y="9444037"/>
              <a:ext cx="2127250" cy="533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2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07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de-CH" altLang="de-DE" sz="1200" dirty="0">
                  <a:latin typeface="Arial" panose="020B0604020202020204" pitchFamily="34" charset="0"/>
                </a:rPr>
                <a:t>Hauswart</a:t>
              </a:r>
            </a:p>
          </p:txBody>
        </p:sp>
        <p:sp>
          <p:nvSpPr>
            <p:cNvPr id="4124" name="Rectangle 87">
              <a:extLst>
                <a:ext uri="{FF2B5EF4-FFF2-40B4-BE49-F238E27FC236}">
                  <a16:creationId xmlns:a16="http://schemas.microsoft.com/office/drawing/2014/main" id="{A3DACE01-6290-42F5-3523-7108522409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69894" y="10240963"/>
              <a:ext cx="2127250" cy="533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2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07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de-CH" altLang="de-DE" sz="1200" dirty="0">
                  <a:latin typeface="Arial" panose="020B0604020202020204" pitchFamily="34" charset="0"/>
                </a:rPr>
                <a:t>Hauswart-</a:t>
              </a:r>
              <a:r>
                <a:rPr lang="de-CH" altLang="de-DE" sz="1200" dirty="0" err="1">
                  <a:latin typeface="Arial" panose="020B0604020202020204" pitchFamily="34" charset="0"/>
                </a:rPr>
                <a:t>Stv</a:t>
              </a:r>
              <a:r>
                <a:rPr lang="de-CH" altLang="de-DE" sz="1200" dirty="0">
                  <a:latin typeface="Arial" panose="020B0604020202020204" pitchFamily="34" charset="0"/>
                </a:rPr>
                <a:t>.</a:t>
              </a:r>
            </a:p>
          </p:txBody>
        </p:sp>
        <p:sp>
          <p:nvSpPr>
            <p:cNvPr id="4134" name="Rectangle 87">
              <a:extLst>
                <a:ext uri="{FF2B5EF4-FFF2-40B4-BE49-F238E27FC236}">
                  <a16:creationId xmlns:a16="http://schemas.microsoft.com/office/drawing/2014/main" id="{01599B39-DD2C-17ED-C511-AF54D1C460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69894" y="11079163"/>
              <a:ext cx="2127250" cy="533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2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07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de-CH" altLang="de-DE" sz="1200" dirty="0">
                  <a:latin typeface="Arial" panose="020B0604020202020204" pitchFamily="34" charset="0"/>
                </a:rPr>
                <a:t>Hauswartin altes Schulhaus</a:t>
              </a:r>
            </a:p>
          </p:txBody>
        </p:sp>
      </p:grp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1FAA79A4-7C2D-689D-8D58-CDEF4D048A47}"/>
              </a:ext>
            </a:extLst>
          </p:cNvPr>
          <p:cNvGrpSpPr/>
          <p:nvPr/>
        </p:nvGrpSpPr>
        <p:grpSpPr>
          <a:xfrm>
            <a:off x="12565063" y="11006378"/>
            <a:ext cx="8388350" cy="2362832"/>
            <a:chOff x="12565063" y="8480746"/>
            <a:chExt cx="8388350" cy="2362832"/>
          </a:xfrm>
        </p:grpSpPr>
        <p:sp>
          <p:nvSpPr>
            <p:cNvPr id="4114" name="Rectangle 87">
              <a:extLst>
                <a:ext uri="{FF2B5EF4-FFF2-40B4-BE49-F238E27FC236}">
                  <a16:creationId xmlns:a16="http://schemas.microsoft.com/office/drawing/2014/main" id="{5CDF6E49-C9BC-8CE9-B4F3-A6A6624F51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5063" y="10121265"/>
              <a:ext cx="1587500" cy="722313"/>
            </a:xfrm>
            <a:prstGeom prst="rect">
              <a:avLst/>
            </a:prstGeom>
            <a:solidFill>
              <a:srgbClr val="BAE18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2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07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de-CH" altLang="de-DE" sz="1200" dirty="0">
                  <a:latin typeface="Arial" panose="020B0604020202020204" pitchFamily="34" charset="0"/>
                </a:rPr>
                <a:t>Forst &amp; Dienste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de-CH" altLang="de-DE" sz="1200" dirty="0">
                  <a:latin typeface="Arial" panose="020B0604020202020204" pitchFamily="34" charset="0"/>
                </a:rPr>
                <a:t>Laufenburg-Gansingen</a:t>
              </a:r>
            </a:p>
          </p:txBody>
        </p:sp>
        <p:sp>
          <p:nvSpPr>
            <p:cNvPr id="4115" name="Rectangle 87">
              <a:extLst>
                <a:ext uri="{FF2B5EF4-FFF2-40B4-BE49-F238E27FC236}">
                  <a16:creationId xmlns:a16="http://schemas.microsoft.com/office/drawing/2014/main" id="{039EA78B-3E8D-A935-4BDE-FBE3FD9ED9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66228" y="10116583"/>
              <a:ext cx="1587500" cy="723600"/>
            </a:xfrm>
            <a:prstGeom prst="rect">
              <a:avLst/>
            </a:prstGeom>
            <a:solidFill>
              <a:srgbClr val="BAE18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2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07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de-CH" altLang="de-DE" sz="1200" dirty="0">
                  <a:latin typeface="Arial" panose="020B0604020202020204" pitchFamily="34" charset="0"/>
                </a:rPr>
                <a:t>Reg. Steueramt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de-CH" altLang="de-DE" sz="1200" dirty="0">
                  <a:latin typeface="Arial" panose="020B0604020202020204" pitchFamily="34" charset="0"/>
                </a:rPr>
                <a:t>Mettauertal-Gansingen</a:t>
              </a:r>
            </a:p>
          </p:txBody>
        </p:sp>
        <p:sp>
          <p:nvSpPr>
            <p:cNvPr id="4116" name="Rectangle 87">
              <a:extLst>
                <a:ext uri="{FF2B5EF4-FFF2-40B4-BE49-F238E27FC236}">
                  <a16:creationId xmlns:a16="http://schemas.microsoft.com/office/drawing/2014/main" id="{0D719979-39FD-852B-6A39-FA225E6D89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60725" y="10119995"/>
              <a:ext cx="1587500" cy="722313"/>
            </a:xfrm>
            <a:prstGeom prst="rect">
              <a:avLst/>
            </a:prstGeom>
            <a:solidFill>
              <a:srgbClr val="BAE18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2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07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de-CH" altLang="de-DE" sz="1200" dirty="0">
                  <a:latin typeface="Arial" panose="020B0604020202020204" pitchFamily="34" charset="0"/>
                </a:rPr>
                <a:t>Reg. Zivilstandsamt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de-CH" altLang="de-DE" sz="1200" dirty="0">
                  <a:latin typeface="Arial" panose="020B0604020202020204" pitchFamily="34" charset="0"/>
                </a:rPr>
                <a:t>Laufenburg</a:t>
              </a:r>
            </a:p>
          </p:txBody>
        </p:sp>
        <p:sp>
          <p:nvSpPr>
            <p:cNvPr id="4117" name="Rectangle 87">
              <a:extLst>
                <a:ext uri="{FF2B5EF4-FFF2-40B4-BE49-F238E27FC236}">
                  <a16:creationId xmlns:a16="http://schemas.microsoft.com/office/drawing/2014/main" id="{9310A4EF-5C57-38F0-B453-AE943A389F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45063" y="10113855"/>
              <a:ext cx="1587500" cy="722312"/>
            </a:xfrm>
            <a:prstGeom prst="rect">
              <a:avLst/>
            </a:prstGeom>
            <a:solidFill>
              <a:srgbClr val="BAE18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2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07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de-CH" altLang="de-DE" sz="1200" dirty="0">
                  <a:latin typeface="Arial" panose="020B0604020202020204" pitchFamily="34" charset="0"/>
                </a:rPr>
                <a:t>Reg. Sozialdienst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de-CH" altLang="de-DE" sz="1200" dirty="0">
                  <a:latin typeface="Arial" panose="020B0604020202020204" pitchFamily="34" charset="0"/>
                </a:rPr>
                <a:t>Laufenburg</a:t>
              </a:r>
            </a:p>
          </p:txBody>
        </p:sp>
        <p:sp>
          <p:nvSpPr>
            <p:cNvPr id="4118" name="Rectangle 87">
              <a:extLst>
                <a:ext uri="{FF2B5EF4-FFF2-40B4-BE49-F238E27FC236}">
                  <a16:creationId xmlns:a16="http://schemas.microsoft.com/office/drawing/2014/main" id="{127AD7B3-4805-F993-030D-A58D76F579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65913" y="10112918"/>
              <a:ext cx="1587500" cy="723600"/>
            </a:xfrm>
            <a:prstGeom prst="rect">
              <a:avLst/>
            </a:prstGeom>
            <a:solidFill>
              <a:srgbClr val="BAE18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2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07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de-CH" altLang="de-DE" sz="1200" dirty="0">
                  <a:latin typeface="Arial" panose="020B0604020202020204" pitchFamily="34" charset="0"/>
                </a:rPr>
                <a:t>Reg. Betreibungsamt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de-CH" altLang="de-DE" sz="1200" dirty="0">
                  <a:latin typeface="Arial" panose="020B0604020202020204" pitchFamily="34" charset="0"/>
                </a:rPr>
                <a:t>Laufenburg</a:t>
              </a:r>
            </a:p>
          </p:txBody>
        </p:sp>
        <p:cxnSp>
          <p:nvCxnSpPr>
            <p:cNvPr id="175" name="Gerade Verbindung mit Pfeil 174">
              <a:extLst>
                <a:ext uri="{FF2B5EF4-FFF2-40B4-BE49-F238E27FC236}">
                  <a16:creationId xmlns:a16="http://schemas.microsoft.com/office/drawing/2014/main" id="{868E6A7C-7C7E-D7E7-6F88-CE80A2CBF3D8}"/>
                </a:ext>
              </a:extLst>
            </p:cNvPr>
            <p:cNvCxnSpPr>
              <a:cxnSpLocks/>
            </p:cNvCxnSpPr>
            <p:nvPr/>
          </p:nvCxnSpPr>
          <p:spPr>
            <a:xfrm>
              <a:off x="16748125" y="9358313"/>
              <a:ext cx="0" cy="757237"/>
            </a:xfrm>
            <a:prstGeom prst="straightConnector1">
              <a:avLst/>
            </a:prstGeom>
            <a:ln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Gerade Verbindung mit Pfeil 243">
              <a:extLst>
                <a:ext uri="{FF2B5EF4-FFF2-40B4-BE49-F238E27FC236}">
                  <a16:creationId xmlns:a16="http://schemas.microsoft.com/office/drawing/2014/main" id="{FAEC25BE-B71B-F4DA-97AA-6F0967D970E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044738" y="9359900"/>
              <a:ext cx="1587" cy="755650"/>
            </a:xfrm>
            <a:prstGeom prst="straightConnector1">
              <a:avLst/>
            </a:prstGeom>
            <a:ln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Gerade Verbindung mit Pfeil 244">
              <a:extLst>
                <a:ext uri="{FF2B5EF4-FFF2-40B4-BE49-F238E27FC236}">
                  <a16:creationId xmlns:a16="http://schemas.microsoft.com/office/drawing/2014/main" id="{E3ED2C5A-98F4-C858-A930-759666D7BAD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438813" y="9356724"/>
              <a:ext cx="0" cy="756000"/>
            </a:xfrm>
            <a:prstGeom prst="straightConnector1">
              <a:avLst/>
            </a:prstGeom>
            <a:ln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Gerade Verbindung mit Pfeil 193">
              <a:extLst>
                <a:ext uri="{FF2B5EF4-FFF2-40B4-BE49-F238E27FC236}">
                  <a16:creationId xmlns:a16="http://schemas.microsoft.com/office/drawing/2014/main" id="{84E1B25C-4871-56D8-E2B2-BB2EBF73607E}"/>
                </a:ext>
              </a:extLst>
            </p:cNvPr>
            <p:cNvCxnSpPr>
              <a:cxnSpLocks/>
            </p:cNvCxnSpPr>
            <p:nvPr/>
          </p:nvCxnSpPr>
          <p:spPr>
            <a:xfrm>
              <a:off x="13358813" y="9369425"/>
              <a:ext cx="0" cy="75600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Rechteck 2">
              <a:extLst>
                <a:ext uri="{FF2B5EF4-FFF2-40B4-BE49-F238E27FC236}">
                  <a16:creationId xmlns:a16="http://schemas.microsoft.com/office/drawing/2014/main" id="{0D213DCB-6B53-66A1-EF13-1181634496A6}"/>
                </a:ext>
              </a:extLst>
            </p:cNvPr>
            <p:cNvSpPr/>
            <p:nvPr/>
          </p:nvSpPr>
          <p:spPr>
            <a:xfrm>
              <a:off x="14587538" y="8480746"/>
              <a:ext cx="4321175" cy="606425"/>
            </a:xfrm>
            <a:prstGeom prst="rect">
              <a:avLst/>
            </a:prstGeom>
            <a:solidFill>
              <a:srgbClr val="BAE18F"/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de-CH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Regionalisierte Abteilungen</a:t>
              </a:r>
            </a:p>
          </p:txBody>
        </p:sp>
        <p:cxnSp>
          <p:nvCxnSpPr>
            <p:cNvPr id="5" name="Gerader Verbinder 4">
              <a:extLst>
                <a:ext uri="{FF2B5EF4-FFF2-40B4-BE49-F238E27FC236}">
                  <a16:creationId xmlns:a16="http://schemas.microsoft.com/office/drawing/2014/main" id="{6191A37B-3A31-FB71-8439-CBEB14EF946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358813" y="9347200"/>
              <a:ext cx="6800850" cy="174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mit Pfeil 66">
              <a:extLst>
                <a:ext uri="{FF2B5EF4-FFF2-40B4-BE49-F238E27FC236}">
                  <a16:creationId xmlns:a16="http://schemas.microsoft.com/office/drawing/2014/main" id="{EDC2237E-0363-45FE-FF52-4EB8EE9663D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159663" y="9351962"/>
              <a:ext cx="0" cy="756000"/>
            </a:xfrm>
            <a:prstGeom prst="straightConnector1">
              <a:avLst/>
            </a:prstGeom>
            <a:ln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angle 87">
            <a:extLst>
              <a:ext uri="{FF2B5EF4-FFF2-40B4-BE49-F238E27FC236}">
                <a16:creationId xmlns:a16="http://schemas.microsoft.com/office/drawing/2014/main" id="{9C3CEB48-B777-F219-A724-5F28E79B6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092" y="11885736"/>
            <a:ext cx="1587500" cy="539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1200" dirty="0">
                <a:latin typeface="Arial" panose="020B0604020202020204" pitchFamily="34" charset="0"/>
              </a:rPr>
              <a:t>Sachbearbeiterin GK</a:t>
            </a:r>
          </a:p>
        </p:txBody>
      </p:sp>
      <p:cxnSp>
        <p:nvCxnSpPr>
          <p:cNvPr id="4" name="Gerade Verbindung mit Pfeil 3">
            <a:extLst>
              <a:ext uri="{FF2B5EF4-FFF2-40B4-BE49-F238E27FC236}">
                <a16:creationId xmlns:a16="http://schemas.microsoft.com/office/drawing/2014/main" id="{BD04BBDD-9671-C1F2-FF25-51D7E72041EB}"/>
              </a:ext>
            </a:extLst>
          </p:cNvPr>
          <p:cNvCxnSpPr>
            <a:cxnSpLocks/>
          </p:cNvCxnSpPr>
          <p:nvPr/>
        </p:nvCxnSpPr>
        <p:spPr>
          <a:xfrm flipH="1">
            <a:off x="1572767" y="11635679"/>
            <a:ext cx="0" cy="252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mit Pfeil 7">
            <a:extLst>
              <a:ext uri="{FF2B5EF4-FFF2-40B4-BE49-F238E27FC236}">
                <a16:creationId xmlns:a16="http://schemas.microsoft.com/office/drawing/2014/main" id="{E7AF2EC6-AE19-60EB-5811-DD2BE15D3B10}"/>
              </a:ext>
            </a:extLst>
          </p:cNvPr>
          <p:cNvCxnSpPr>
            <a:cxnSpLocks/>
          </p:cNvCxnSpPr>
          <p:nvPr/>
        </p:nvCxnSpPr>
        <p:spPr>
          <a:xfrm flipH="1">
            <a:off x="2292015" y="9699113"/>
            <a:ext cx="28795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7">
            <a:extLst>
              <a:ext uri="{FF2B5EF4-FFF2-40B4-BE49-F238E27FC236}">
                <a16:creationId xmlns:a16="http://schemas.microsoft.com/office/drawing/2014/main" id="{6767A73A-2EAF-7745-D5E8-301BCC56A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3487" y="7960990"/>
            <a:ext cx="2718231" cy="109852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1500" b="1" dirty="0">
                <a:latin typeface="Arial" panose="020B0604020202020204" pitchFamily="34" charset="0"/>
              </a:rPr>
              <a:t>Ressortvorsteher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1500" b="1" dirty="0">
                <a:latin typeface="Arial" panose="020B0604020202020204" pitchFamily="34" charset="0"/>
              </a:rPr>
              <a:t>Gemeindepersonal</a:t>
            </a:r>
          </a:p>
        </p:txBody>
      </p: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4F1B2661-1CFF-FFE8-A7B5-F79364E29A43}"/>
              </a:ext>
            </a:extLst>
          </p:cNvPr>
          <p:cNvCxnSpPr>
            <a:cxnSpLocks/>
          </p:cNvCxnSpPr>
          <p:nvPr/>
        </p:nvCxnSpPr>
        <p:spPr>
          <a:xfrm flipH="1">
            <a:off x="9021976" y="9067136"/>
            <a:ext cx="0" cy="360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17">
            <a:extLst>
              <a:ext uri="{FF2B5EF4-FFF2-40B4-BE49-F238E27FC236}">
                <a16:creationId xmlns:a16="http://schemas.microsoft.com/office/drawing/2014/main" id="{5CA1AB61-FDEE-7F42-AEE3-A3F764E9BE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11473" y="7961856"/>
            <a:ext cx="2718231" cy="109852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de-CH" altLang="de-DE" sz="15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1500" b="1" dirty="0">
                <a:latin typeface="Arial" panose="020B0604020202020204" pitchFamily="34" charset="0"/>
              </a:rPr>
              <a:t>Ressortvorsteher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1500" b="1" dirty="0">
                <a:latin typeface="Arial" panose="020B0604020202020204" pitchFamily="34" charset="0"/>
              </a:rPr>
              <a:t>Wasserversorgung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de-CH" altLang="de-DE" sz="1500" b="1" dirty="0">
              <a:latin typeface="Arial" panose="020B0604020202020204" pitchFamily="34" charset="0"/>
            </a:endParaRPr>
          </a:p>
        </p:txBody>
      </p: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id="{D1E0A156-A1CD-E2A7-27E2-C6E6173EDE9C}"/>
              </a:ext>
            </a:extLst>
          </p:cNvPr>
          <p:cNvCxnSpPr>
            <a:cxnSpLocks/>
          </p:cNvCxnSpPr>
          <p:nvPr/>
        </p:nvCxnSpPr>
        <p:spPr>
          <a:xfrm>
            <a:off x="11997164" y="9069958"/>
            <a:ext cx="0" cy="360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859643D9-C446-3765-5886-CA8BE3902C4E}"/>
              </a:ext>
            </a:extLst>
          </p:cNvPr>
          <p:cNvCxnSpPr>
            <a:cxnSpLocks/>
          </p:cNvCxnSpPr>
          <p:nvPr/>
        </p:nvCxnSpPr>
        <p:spPr>
          <a:xfrm flipV="1">
            <a:off x="10072266" y="7137400"/>
            <a:ext cx="1926314" cy="134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Gerade Verbindung mit Pfeil 26">
            <a:extLst>
              <a:ext uri="{FF2B5EF4-FFF2-40B4-BE49-F238E27FC236}">
                <a16:creationId xmlns:a16="http://schemas.microsoft.com/office/drawing/2014/main" id="{179003FC-4189-F52B-F460-FD91E321282D}"/>
              </a:ext>
            </a:extLst>
          </p:cNvPr>
          <p:cNvCxnSpPr/>
          <p:nvPr/>
        </p:nvCxnSpPr>
        <p:spPr>
          <a:xfrm>
            <a:off x="11995100" y="7140102"/>
            <a:ext cx="0" cy="813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Gerader Verbinder 31">
            <a:extLst>
              <a:ext uri="{FF2B5EF4-FFF2-40B4-BE49-F238E27FC236}">
                <a16:creationId xmlns:a16="http://schemas.microsoft.com/office/drawing/2014/main" id="{39F924FC-E247-1C73-5617-53B3DFB3AE56}"/>
              </a:ext>
            </a:extLst>
          </p:cNvPr>
          <p:cNvCxnSpPr>
            <a:cxnSpLocks/>
          </p:cNvCxnSpPr>
          <p:nvPr/>
        </p:nvCxnSpPr>
        <p:spPr>
          <a:xfrm>
            <a:off x="10096501" y="6305777"/>
            <a:ext cx="0" cy="8450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Rectangle 87">
            <a:extLst>
              <a:ext uri="{FF2B5EF4-FFF2-40B4-BE49-F238E27FC236}">
                <a16:creationId xmlns:a16="http://schemas.microsoft.com/office/drawing/2014/main" id="{C53B785E-5EE6-2E75-8055-6124BE76CF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81432" y="9441908"/>
            <a:ext cx="212477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1200" dirty="0">
                <a:latin typeface="Arial" panose="020B0604020202020204" pitchFamily="34" charset="0"/>
              </a:rPr>
              <a:t>Brunnenmeister</a:t>
            </a:r>
          </a:p>
        </p:txBody>
      </p:sp>
      <p:sp>
        <p:nvSpPr>
          <p:cNvPr id="19" name="Rectangle 87">
            <a:extLst>
              <a:ext uri="{FF2B5EF4-FFF2-40B4-BE49-F238E27FC236}">
                <a16:creationId xmlns:a16="http://schemas.microsoft.com/office/drawing/2014/main" id="{53DB9B06-803E-3117-8A60-014A184EA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85277" y="10238754"/>
            <a:ext cx="2124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1200" dirty="0">
                <a:latin typeface="Arial" panose="020B0604020202020204" pitchFamily="34" charset="0"/>
              </a:rPr>
              <a:t>Brunnenmeister-</a:t>
            </a:r>
            <a:r>
              <a:rPr lang="de-CH" altLang="de-DE" sz="1200" dirty="0" err="1">
                <a:latin typeface="Arial" panose="020B0604020202020204" pitchFamily="34" charset="0"/>
              </a:rPr>
              <a:t>Stv</a:t>
            </a:r>
            <a:r>
              <a:rPr lang="de-CH" altLang="de-DE" sz="1200" dirty="0">
                <a:latin typeface="Arial" panose="020B0604020202020204" pitchFamily="34" charset="0"/>
              </a:rPr>
              <a:t>. I</a:t>
            </a:r>
          </a:p>
        </p:txBody>
      </p:sp>
      <p:sp>
        <p:nvSpPr>
          <p:cNvPr id="20" name="Rectangle 87">
            <a:extLst>
              <a:ext uri="{FF2B5EF4-FFF2-40B4-BE49-F238E27FC236}">
                <a16:creationId xmlns:a16="http://schemas.microsoft.com/office/drawing/2014/main" id="{E6F8CDF5-1082-2042-A7CB-7F7AA79F98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86195" y="11080948"/>
            <a:ext cx="2124769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1200" dirty="0">
                <a:latin typeface="Arial" panose="020B0604020202020204" pitchFamily="34" charset="0"/>
              </a:rPr>
              <a:t>Brunnenmeister-</a:t>
            </a:r>
            <a:r>
              <a:rPr lang="de-CH" altLang="de-DE" sz="1200" dirty="0" err="1">
                <a:latin typeface="Arial" panose="020B0604020202020204" pitchFamily="34" charset="0"/>
              </a:rPr>
              <a:t>Stv</a:t>
            </a:r>
            <a:r>
              <a:rPr lang="de-CH" altLang="de-DE" sz="1200" dirty="0">
                <a:latin typeface="Arial" panose="020B0604020202020204" pitchFamily="34" charset="0"/>
              </a:rPr>
              <a:t>. II</a:t>
            </a:r>
          </a:p>
        </p:txBody>
      </p:sp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id="{AAA21B78-28FD-99CE-5D4B-CB321A5DDA94}"/>
              </a:ext>
            </a:extLst>
          </p:cNvPr>
          <p:cNvCxnSpPr>
            <a:cxnSpLocks/>
          </p:cNvCxnSpPr>
          <p:nvPr/>
        </p:nvCxnSpPr>
        <p:spPr>
          <a:xfrm>
            <a:off x="10690031" y="9722167"/>
            <a:ext cx="0" cy="16489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mit Pfeil 34">
            <a:extLst>
              <a:ext uri="{FF2B5EF4-FFF2-40B4-BE49-F238E27FC236}">
                <a16:creationId xmlns:a16="http://schemas.microsoft.com/office/drawing/2014/main" id="{BC96AA74-E2A2-D4D7-3B8E-B806A65EFABC}"/>
              </a:ext>
            </a:extLst>
          </p:cNvPr>
          <p:cNvCxnSpPr>
            <a:cxnSpLocks/>
          </p:cNvCxnSpPr>
          <p:nvPr/>
        </p:nvCxnSpPr>
        <p:spPr>
          <a:xfrm>
            <a:off x="10687535" y="11363523"/>
            <a:ext cx="2880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mit Pfeil 35">
            <a:extLst>
              <a:ext uri="{FF2B5EF4-FFF2-40B4-BE49-F238E27FC236}">
                <a16:creationId xmlns:a16="http://schemas.microsoft.com/office/drawing/2014/main" id="{454D7F1B-7A79-D523-BEDA-9032A9C9E343}"/>
              </a:ext>
            </a:extLst>
          </p:cNvPr>
          <p:cNvCxnSpPr>
            <a:cxnSpLocks/>
          </p:cNvCxnSpPr>
          <p:nvPr/>
        </p:nvCxnSpPr>
        <p:spPr>
          <a:xfrm>
            <a:off x="10691906" y="10493707"/>
            <a:ext cx="2880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>
            <a:extLst>
              <a:ext uri="{FF2B5EF4-FFF2-40B4-BE49-F238E27FC236}">
                <a16:creationId xmlns:a16="http://schemas.microsoft.com/office/drawing/2014/main" id="{E8C7743A-DD56-005A-DF15-E1DD50E9423E}"/>
              </a:ext>
            </a:extLst>
          </p:cNvPr>
          <p:cNvCxnSpPr>
            <a:cxnSpLocks/>
          </p:cNvCxnSpPr>
          <p:nvPr/>
        </p:nvCxnSpPr>
        <p:spPr>
          <a:xfrm flipH="1" flipV="1">
            <a:off x="10689929" y="9724679"/>
            <a:ext cx="288000" cy="3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Verbinder: gewinkelt 8">
            <a:extLst>
              <a:ext uri="{FF2B5EF4-FFF2-40B4-BE49-F238E27FC236}">
                <a16:creationId xmlns:a16="http://schemas.microsoft.com/office/drawing/2014/main" id="{FE6A9180-CD76-3E73-8C53-49ACD39A163C}"/>
              </a:ext>
            </a:extLst>
          </p:cNvPr>
          <p:cNvCxnSpPr>
            <a:stCxn id="4155" idx="2"/>
            <a:endCxn id="4110" idx="0"/>
          </p:cNvCxnSpPr>
          <p:nvPr/>
        </p:nvCxnSpPr>
        <p:spPr>
          <a:xfrm rot="5400000">
            <a:off x="911116" y="9722475"/>
            <a:ext cx="2030096" cy="712251"/>
          </a:xfrm>
          <a:prstGeom prst="bentConnector3">
            <a:avLst>
              <a:gd name="adj1" fmla="val 7909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Verbinder: gewinkelt 22">
            <a:extLst>
              <a:ext uri="{FF2B5EF4-FFF2-40B4-BE49-F238E27FC236}">
                <a16:creationId xmlns:a16="http://schemas.microsoft.com/office/drawing/2014/main" id="{DBFF002C-42CB-B90C-8791-DAA33DE996ED}"/>
              </a:ext>
            </a:extLst>
          </p:cNvPr>
          <p:cNvCxnSpPr>
            <a:stCxn id="4155" idx="2"/>
            <a:endCxn id="4111" idx="0"/>
          </p:cNvCxnSpPr>
          <p:nvPr/>
        </p:nvCxnSpPr>
        <p:spPr>
          <a:xfrm rot="16200000" flipH="1">
            <a:off x="1763553" y="9582287"/>
            <a:ext cx="2030096" cy="992625"/>
          </a:xfrm>
          <a:prstGeom prst="bentConnector3">
            <a:avLst>
              <a:gd name="adj1" fmla="val 7909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Verbinder: gewinkelt 36">
            <a:extLst>
              <a:ext uri="{FF2B5EF4-FFF2-40B4-BE49-F238E27FC236}">
                <a16:creationId xmlns:a16="http://schemas.microsoft.com/office/drawing/2014/main" id="{9EA32079-EF02-7C55-2F9B-4E6C3AE70179}"/>
              </a:ext>
            </a:extLst>
          </p:cNvPr>
          <p:cNvCxnSpPr>
            <a:cxnSpLocks/>
            <a:stCxn id="4123" idx="1"/>
            <a:endCxn id="4124" idx="1"/>
          </p:cNvCxnSpPr>
          <p:nvPr/>
        </p:nvCxnSpPr>
        <p:spPr>
          <a:xfrm rot="10800000" flipH="1" flipV="1">
            <a:off x="7957096" y="9710737"/>
            <a:ext cx="12798" cy="796926"/>
          </a:xfrm>
          <a:prstGeom prst="bentConnector3">
            <a:avLst>
              <a:gd name="adj1" fmla="val -2282388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Verbinder: gewinkelt 45">
            <a:extLst>
              <a:ext uri="{FF2B5EF4-FFF2-40B4-BE49-F238E27FC236}">
                <a16:creationId xmlns:a16="http://schemas.microsoft.com/office/drawing/2014/main" id="{716C1EC0-2AEC-EF8C-31CE-89B6109B8284}"/>
              </a:ext>
            </a:extLst>
          </p:cNvPr>
          <p:cNvCxnSpPr>
            <a:stCxn id="4134" idx="1"/>
            <a:endCxn id="4125" idx="1"/>
          </p:cNvCxnSpPr>
          <p:nvPr/>
        </p:nvCxnSpPr>
        <p:spPr>
          <a:xfrm rot="10800000" flipV="1">
            <a:off x="7969894" y="11345863"/>
            <a:ext cx="12700" cy="876300"/>
          </a:xfrm>
          <a:prstGeom prst="bentConnector3">
            <a:avLst>
              <a:gd name="adj1" fmla="val 250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Verbinder: gewinkelt 53">
            <a:extLst>
              <a:ext uri="{FF2B5EF4-FFF2-40B4-BE49-F238E27FC236}">
                <a16:creationId xmlns:a16="http://schemas.microsoft.com/office/drawing/2014/main" id="{99738333-1E9B-E68D-F50D-C4EACB762AF0}"/>
              </a:ext>
            </a:extLst>
          </p:cNvPr>
          <p:cNvCxnSpPr>
            <a:stCxn id="4124" idx="1"/>
            <a:endCxn id="4134" idx="1"/>
          </p:cNvCxnSpPr>
          <p:nvPr/>
        </p:nvCxnSpPr>
        <p:spPr>
          <a:xfrm rot="10800000" flipV="1">
            <a:off x="7969894" y="10507663"/>
            <a:ext cx="12700" cy="838200"/>
          </a:xfrm>
          <a:prstGeom prst="bentConnector3">
            <a:avLst>
              <a:gd name="adj1" fmla="val 250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hteck 55">
            <a:extLst>
              <a:ext uri="{FF2B5EF4-FFF2-40B4-BE49-F238E27FC236}">
                <a16:creationId xmlns:a16="http://schemas.microsoft.com/office/drawing/2014/main" id="{35F35D41-40C2-9C62-21DC-A96EDE68EB25}"/>
              </a:ext>
            </a:extLst>
          </p:cNvPr>
          <p:cNvSpPr/>
          <p:nvPr/>
        </p:nvSpPr>
        <p:spPr>
          <a:xfrm>
            <a:off x="7986708" y="10420696"/>
            <a:ext cx="45719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57" name="Rechteck 56">
            <a:extLst>
              <a:ext uri="{FF2B5EF4-FFF2-40B4-BE49-F238E27FC236}">
                <a16:creationId xmlns:a16="http://schemas.microsoft.com/office/drawing/2014/main" id="{E73B40A1-788C-FFD1-D210-67B508F5B877}"/>
              </a:ext>
            </a:extLst>
          </p:cNvPr>
          <p:cNvSpPr/>
          <p:nvPr/>
        </p:nvSpPr>
        <p:spPr>
          <a:xfrm>
            <a:off x="7986708" y="11234990"/>
            <a:ext cx="45719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Benutzerdefiniert</PresentationFormat>
  <Paragraphs>44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Standarddesign</vt:lpstr>
      <vt:lpstr>PowerPoint-Präsentation</vt:lpstr>
    </vt:vector>
  </TitlesOfParts>
  <Company>Geimende Döttingen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L3</dc:creator>
  <cp:lastModifiedBy>Rahel Amstutz</cp:lastModifiedBy>
  <cp:revision>134</cp:revision>
  <cp:lastPrinted>2026-03-18T09:54:17Z</cp:lastPrinted>
  <dcterms:created xsi:type="dcterms:W3CDTF">2003-06-24T09:53:06Z</dcterms:created>
  <dcterms:modified xsi:type="dcterms:W3CDTF">2026-03-31T10:09:25Z</dcterms:modified>
</cp:coreProperties>
</file>